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61" r:id="rId5"/>
    <p:sldId id="263" r:id="rId6"/>
    <p:sldId id="259" r:id="rId7"/>
    <p:sldId id="257" r:id="rId8"/>
    <p:sldId id="264" r:id="rId9"/>
    <p:sldId id="258" r:id="rId10"/>
    <p:sldId id="265" r:id="rId11"/>
    <p:sldId id="266" r:id="rId12"/>
    <p:sldId id="268" r:id="rId13"/>
    <p:sldId id="273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7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B7E01-6412-DF47-ACC3-DB78F9EAB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9C212B-BAD4-4346-9FCE-EDF39F3DA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7BBD5-C497-044E-941C-57CCD309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FEDD1-7F9E-FE4F-B966-2986B77C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42B41-AB0F-D347-BFE2-F03FA7C0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04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DADE8-8375-7E49-B131-9C1BAEAD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D955AC-3100-8840-8C10-DF8D0B237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EB601-11E2-9E49-A0F0-6E1DDD87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CF89C-A7D3-624B-A4E2-60334E4D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43D94-3FF5-344C-BE2E-EB8D53BA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61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5C419D-9BE9-A043-A955-D81888B03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B195D8-FD7B-1A42-8B9D-9B9273E6C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C2579B-46E9-3A49-A27D-6F9B11FA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0BC4D-A649-6B48-8393-5D1AD090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7D500-9CCA-AB40-B497-1835613A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09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5883D-9D8A-9A43-BB3E-3D7D46E3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E1F3C-ECE9-3A43-869F-75F8491A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836E3-88E8-9B40-B418-72CA7447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4DC6B-06EA-B949-956B-A983986E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3B637-F195-6D43-BE24-C80BB508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57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2AB5B-67C6-B344-8515-21619034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C00B85-B7DC-4242-BC1A-63143DFB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A66AB-60E5-2840-96DA-D49FBFA0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97798-D971-114E-B55B-85B4AF32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60D53-A192-1A4A-A6BB-8766E277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11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4731-7584-CF4C-AF31-3280B904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BE44C-91F1-8D44-BCE0-EBB282A9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FC6CF7-B98C-7C4E-A34F-26C584799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D36F88-C68A-4E4B-BBAF-AF9F4075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5A1B97-2A52-A141-867F-1F3B0B7C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EDB69C-1BEC-AF47-836C-D71DCB9D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7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39A7F-E065-CD40-A7DD-A025F556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CFA0E-02C6-A341-8271-2592D52FF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6318D-3D0C-BB49-B251-D83032BF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768229-DE28-8440-AF5C-B1FA6CA46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FB76D6-9EEB-7B4D-851F-C64933033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19F243-AD9A-F54E-81B3-402DA305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F812C4-9DDD-EB41-8EF9-78A5ED5D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430D75-4CE0-0140-A625-EA4D0F69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93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0C0AF-F35C-704A-A194-09E81F2D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E68814-B2FE-874B-AEBF-DD2833C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561D55-CCEA-E640-86E4-EE9DC1FB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9FA7BD-CE52-AC48-924D-40C3C7BE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0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DC401F-4C87-0D4B-AC75-1B218023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819992-F5B6-3042-9CCC-830DB647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504E29-3690-4544-BF06-7490DAC8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23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2876-686D-FC43-92AE-A4B6299D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3B9D2-A2DA-534C-A6C5-0DF5EA78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44BD74-DB37-324C-A22B-F4CF9BFE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D2291B-3B20-5540-A2FA-6AB7B8E5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DDEF5F-54FE-4E49-89F9-9BA13469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2CCF05-EE2B-C64B-A38B-6E256D0C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915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5A95E-911E-5048-B092-7CA7EED0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BA3CC3-97B0-DA41-98DC-0010DF3A4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FF211-F837-F347-80F7-6CB34F22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068BB8-AA90-9C44-8CFA-B2C4CED7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3958BA-598C-5943-A1F6-82DE0366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F1995-EE92-614D-9C26-88272869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86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77311C-4F7E-3B4C-9C06-4C458947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A4601A-3098-954D-B4ED-EFEB6C6A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7E619-5592-5141-BAC9-CF3435AC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516B-ECA5-8C43-BEE3-68274B421178}" type="datetimeFigureOut">
              <a:rPr kumimoji="1" lang="zh-CN" altLang="en-US" smtClean="0"/>
              <a:t>2022/3/1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AB53D-75DA-924D-B806-61C7F95BC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3061A-0B09-DE47-ADE7-D21FAC2E9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2607-2F8F-B949-9857-B8FF396936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6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D9F4A-17B9-4243-9EDE-FF86EF84F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384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XAI-Guided Interventional Retraining for Domain Adaptation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79B719-BDCF-D049-8B42-56A02555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1447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QIU </a:t>
            </a:r>
            <a:r>
              <a:rPr kumimoji="1" lang="en-US" altLang="zh-CN" dirty="0" err="1"/>
              <a:t>Yaowen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yqiuau</a:t>
            </a:r>
            <a:r>
              <a:rPr kumimoji="1" lang="en-US" altLang="zh-CN" dirty="0"/>
              <a:t> @ </a:t>
            </a:r>
            <a:r>
              <a:rPr kumimoji="1" lang="en-US" altLang="zh-CN" dirty="0" err="1"/>
              <a:t>connect.ust.hk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10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E50-52C7-0341-9961-A1A67062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6995"/>
            <a:ext cx="11858244" cy="1325563"/>
          </a:xfrm>
        </p:spPr>
        <p:txBody>
          <a:bodyPr>
            <a:normAutofit/>
          </a:bodyPr>
          <a:lstStyle/>
          <a:p>
            <a:r>
              <a:rPr lang="en" altLang="zh-CN" sz="3200" dirty="0"/>
              <a:t>Interventional Retraining –</a:t>
            </a:r>
            <a:r>
              <a:rPr lang="zh-CN" altLang="en-US" sz="3200" dirty="0"/>
              <a:t> </a:t>
            </a:r>
            <a:r>
              <a:rPr kumimoji="1" lang="en-US" altLang="zh-CN" sz="3200" dirty="0"/>
              <a:t>Label-dependent </a:t>
            </a:r>
            <a:r>
              <a:rPr lang="en" altLang="zh-CN" sz="3200" dirty="0"/>
              <a:t>output explanation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9" name="图片 8" descr="草地上有几只大象&#10;&#10;描述已自动生成">
            <a:extLst>
              <a:ext uri="{FF2B5EF4-FFF2-40B4-BE49-F238E27FC236}">
                <a16:creationId xmlns:a16="http://schemas.microsoft.com/office/drawing/2014/main" id="{EEBA5B87-BC4D-0047-884C-96DDFA8F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35480"/>
            <a:ext cx="3621581" cy="2709672"/>
          </a:xfrm>
          <a:prstGeom prst="rect">
            <a:avLst/>
          </a:prstGeom>
        </p:spPr>
      </p:pic>
      <p:pic>
        <p:nvPicPr>
          <p:cNvPr id="11" name="图片 10" descr="草地上有一匹马&#10;&#10;描述已自动生成">
            <a:extLst>
              <a:ext uri="{FF2B5EF4-FFF2-40B4-BE49-F238E27FC236}">
                <a16:creationId xmlns:a16="http://schemas.microsoft.com/office/drawing/2014/main" id="{7909196E-5984-F746-9749-0A91BDD5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12" y="1935480"/>
            <a:ext cx="3612896" cy="2709672"/>
          </a:xfrm>
          <a:prstGeom prst="rect">
            <a:avLst/>
          </a:prstGeom>
        </p:spPr>
      </p:pic>
      <p:pic>
        <p:nvPicPr>
          <p:cNvPr id="13" name="图片 12" descr="草地上有几只大象&#10;&#10;描述已自动生成">
            <a:extLst>
              <a:ext uri="{FF2B5EF4-FFF2-40B4-BE49-F238E27FC236}">
                <a16:creationId xmlns:a16="http://schemas.microsoft.com/office/drawing/2014/main" id="{FEF93EF4-9D9F-E343-9F33-573EB0E4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1935480"/>
            <a:ext cx="3612896" cy="27096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2D8AE5E-D343-8E42-8E6E-E88DCEDD47C4}"/>
              </a:ext>
            </a:extLst>
          </p:cNvPr>
          <p:cNvSpPr txBox="1"/>
          <p:nvPr/>
        </p:nvSpPr>
        <p:spPr>
          <a:xfrm>
            <a:off x="1170432" y="4791456"/>
            <a:ext cx="24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 : African Elephant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22064F-E90F-0644-A474-26EBF1727391}"/>
              </a:ext>
            </a:extLst>
          </p:cNvPr>
          <p:cNvSpPr txBox="1"/>
          <p:nvPr/>
        </p:nvSpPr>
        <p:spPr>
          <a:xfrm>
            <a:off x="5135118" y="4791456"/>
            <a:ext cx="24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 : Grad-CAM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746897-DE04-DE4E-B98E-FBA3F849CEFA}"/>
              </a:ext>
            </a:extLst>
          </p:cNvPr>
          <p:cNvSpPr txBox="1"/>
          <p:nvPr/>
        </p:nvSpPr>
        <p:spPr>
          <a:xfrm>
            <a:off x="8717280" y="4791456"/>
            <a:ext cx="32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Remove the Background</a:t>
            </a:r>
          </a:p>
          <a:p>
            <a:pPr algn="ctr"/>
            <a:r>
              <a:rPr lang="el-GR" altLang="zh-CN" dirty="0"/>
              <a:t>δ1 </a:t>
            </a:r>
            <a:r>
              <a:rPr lang="en-US" altLang="zh-CN" dirty="0"/>
              <a:t>= 0.01</a:t>
            </a:r>
            <a:endParaRPr lang="el-GR" altLang="zh-CN" dirty="0"/>
          </a:p>
          <a:p>
            <a:pPr algn="ctr"/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155AE6C-D4E6-A441-890D-68F2B14E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804" y="4791456"/>
            <a:ext cx="2390543" cy="30912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2AF93DF-FC31-C54B-86AA-57F5FCF4C950}"/>
              </a:ext>
            </a:extLst>
          </p:cNvPr>
          <p:cNvSpPr txBox="1"/>
          <p:nvPr/>
        </p:nvSpPr>
        <p:spPr>
          <a:xfrm>
            <a:off x="548640" y="6068056"/>
            <a:ext cx="868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Problem may occur: Extreme small prediction probability leads to unclear heatmap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F111F-F798-9B4F-80A3-A3E32056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76466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 Perform Forward Propagation to get new feature map</a:t>
            </a:r>
            <a:r>
              <a:rPr kumimoji="1" lang="zh-CN" altLang="en-US" baseline="30000" dirty="0"/>
              <a:t> </a:t>
            </a:r>
            <a:r>
              <a:rPr kumimoji="1" lang="en-US" altLang="zh-CN" dirty="0"/>
              <a:t>r.</a:t>
            </a:r>
            <a:endParaRPr kumimoji="1" lang="en-US" altLang="zh-CN" baseline="300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 Transform each unit in r through: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Physical Meaning: Substitute units with low value using randomization, while keep units with high value unchanged / approximate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A911FD-A4D1-F94E-A27D-D79144C8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7588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" altLang="zh-CN" sz="3200" dirty="0"/>
              <a:t>Interventional Retraining –</a:t>
            </a:r>
            <a:r>
              <a:rPr lang="zh-CN" altLang="en-US" sz="3200" dirty="0"/>
              <a:t> </a:t>
            </a:r>
            <a:r>
              <a:rPr kumimoji="1" lang="en-US" altLang="zh-CN" sz="3200" dirty="0"/>
              <a:t>Label-dependent </a:t>
            </a:r>
            <a:r>
              <a:rPr lang="en" altLang="zh-CN" sz="3200" dirty="0"/>
              <a:t>output explanation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59865B-731C-5141-B194-0957372C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06" y="2509616"/>
            <a:ext cx="2759187" cy="3975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121160-30C7-9843-ADE7-CA5F487A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445" y="3915299"/>
            <a:ext cx="5194131" cy="3975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9D8A26-49C2-714F-AF60-ACA320B6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26" y="4408425"/>
            <a:ext cx="4052746" cy="6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E50-52C7-0341-9961-A1A67062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6995"/>
            <a:ext cx="11858244" cy="1325563"/>
          </a:xfrm>
        </p:spPr>
        <p:txBody>
          <a:bodyPr>
            <a:normAutofit/>
          </a:bodyPr>
          <a:lstStyle/>
          <a:p>
            <a:r>
              <a:rPr lang="en" altLang="zh-CN" sz="3200" dirty="0"/>
              <a:t>Interventional Retraining –</a:t>
            </a:r>
            <a:r>
              <a:rPr lang="zh-CN" altLang="en-US" sz="3200" dirty="0"/>
              <a:t> </a:t>
            </a:r>
            <a:r>
              <a:rPr kumimoji="1" lang="en-US" altLang="zh-CN" sz="3200" dirty="0"/>
              <a:t>Cluster-dependent </a:t>
            </a:r>
            <a:r>
              <a:rPr lang="en" altLang="zh-CN" sz="3200" dirty="0"/>
              <a:t>output explanation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EBD590-99A5-A148-A739-7B591984BCFB}"/>
              </a:ext>
            </a:extLst>
          </p:cNvPr>
          <p:cNvSpPr txBox="1"/>
          <p:nvPr/>
        </p:nvSpPr>
        <p:spPr>
          <a:xfrm>
            <a:off x="670814" y="5694861"/>
            <a:ext cx="997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Problem may occur: True Label not exists in Top-5 prediction labels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Possible Solution: Increase k for such cases; if k reaches an upper bound, just ignore the example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A6C1EA-A6A2-0B4A-A2F4-06590495ED90}"/>
              </a:ext>
            </a:extLst>
          </p:cNvPr>
          <p:cNvSpPr txBox="1"/>
          <p:nvPr/>
        </p:nvSpPr>
        <p:spPr>
          <a:xfrm>
            <a:off x="670814" y="4053016"/>
            <a:ext cx="254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Ground Truth : Cello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74A415-2B70-764D-9D58-483B852C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68" y="707401"/>
            <a:ext cx="6849570" cy="1395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679227-5831-454D-88D9-CCAB0D8D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69" y="2161210"/>
            <a:ext cx="6239290" cy="33128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8C3FA1-E097-6E40-9A79-9E0CAA5C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630718"/>
            <a:ext cx="2554356" cy="22897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83A77B-C04C-7847-94ED-9811886E44B2}"/>
              </a:ext>
            </a:extLst>
          </p:cNvPr>
          <p:cNvSpPr txBox="1"/>
          <p:nvPr/>
        </p:nvSpPr>
        <p:spPr>
          <a:xfrm>
            <a:off x="10219038" y="1198605"/>
            <a:ext cx="159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Top – 5 labels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64C684-93FF-BE4D-90DD-188BEB743A3F}"/>
              </a:ext>
            </a:extLst>
          </p:cNvPr>
          <p:cNvSpPr/>
          <p:nvPr/>
        </p:nvSpPr>
        <p:spPr>
          <a:xfrm>
            <a:off x="3369468" y="2161210"/>
            <a:ext cx="5267905" cy="164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90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1BAAD-E44A-5B47-B00A-208A47EE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11" y="105633"/>
            <a:ext cx="11664778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The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Cluster is derived from a hierarchical latent tree model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A7744C-B2E7-F249-B366-D74D5C08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5" y="1992828"/>
            <a:ext cx="10544744" cy="44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6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F625E9F-05FF-5B48-B2B4-E2C54FE3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6995"/>
            <a:ext cx="11858244" cy="1215085"/>
          </a:xfrm>
        </p:spPr>
        <p:txBody>
          <a:bodyPr>
            <a:normAutofit/>
          </a:bodyPr>
          <a:lstStyle/>
          <a:p>
            <a:r>
              <a:rPr lang="en" altLang="zh-CN" sz="3200" dirty="0"/>
              <a:t>Interventional Retraining –</a:t>
            </a:r>
            <a:r>
              <a:rPr lang="zh-CN" altLang="en-US" sz="3200" dirty="0"/>
              <a:t> </a:t>
            </a:r>
            <a:r>
              <a:rPr kumimoji="1" lang="en-US" altLang="zh-CN" sz="3200" dirty="0"/>
              <a:t>Cluster-dependent </a:t>
            </a:r>
            <a:r>
              <a:rPr lang="en" altLang="zh-CN" sz="3200" dirty="0"/>
              <a:t>output explanation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9EA90-0CCC-BE49-B0E5-C2A19FEB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91991"/>
            <a:ext cx="8619236" cy="46790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E43FDB-8CFC-E645-9255-FC7D45817266}"/>
              </a:ext>
            </a:extLst>
          </p:cNvPr>
          <p:cNvSpPr txBox="1"/>
          <p:nvPr/>
        </p:nvSpPr>
        <p:spPr>
          <a:xfrm>
            <a:off x="316992" y="1235370"/>
            <a:ext cx="620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Perform Exactly the same as previous did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022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B8E9C-82DA-824A-9F0B-94DBA46A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 Settings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8B9EC2F-AC14-064C-A630-43AE7E959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90929"/>
              </p:ext>
            </p:extLst>
          </p:nvPr>
        </p:nvGraphicFramePr>
        <p:xfrm>
          <a:off x="1085088" y="1914482"/>
          <a:ext cx="8904224" cy="3974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2112">
                  <a:extLst>
                    <a:ext uri="{9D8B030D-6E8A-4147-A177-3AD203B41FA5}">
                      <a16:colId xmlns:a16="http://schemas.microsoft.com/office/drawing/2014/main" val="2816763929"/>
                    </a:ext>
                  </a:extLst>
                </a:gridCol>
                <a:gridCol w="4452112">
                  <a:extLst>
                    <a:ext uri="{9D8B030D-6E8A-4147-A177-3AD203B41FA5}">
                      <a16:colId xmlns:a16="http://schemas.microsoft.com/office/drawing/2014/main" val="3087239761"/>
                    </a:ext>
                  </a:extLst>
                </a:gridCol>
              </a:tblGrid>
              <a:tr h="514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33951"/>
                  </a:ext>
                </a:extLst>
              </a:tr>
              <a:tr h="514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Learning Rate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64186"/>
                  </a:ext>
                </a:extLst>
              </a:tr>
              <a:tr h="514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Optimizer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371185"/>
                  </a:ext>
                </a:extLst>
              </a:tr>
              <a:tr h="514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Epochs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151755"/>
                  </a:ext>
                </a:extLst>
              </a:tr>
              <a:tr h="514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Batch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5303"/>
                  </a:ext>
                </a:extLst>
              </a:tr>
              <a:tr h="514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Delta1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 (After normalize the heatmap)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20648"/>
                  </a:ext>
                </a:extLst>
              </a:tr>
              <a:tr h="887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Delta2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(Not sure the proper value, may change 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9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10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B2074-EFB7-7B4B-93B9-3D2D18AA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1825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44447-9BE2-6646-BA09-3866181B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1776857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 Accuracy on Original Training Set</a:t>
            </a:r>
          </a:p>
          <a:p>
            <a:pPr marL="0" indent="0">
              <a:buNone/>
            </a:pPr>
            <a:r>
              <a:rPr kumimoji="1" lang="en-US" altLang="zh-CN" sz="2000" dirty="0"/>
              <a:t>	-	Not sure about the result</a:t>
            </a:r>
          </a:p>
          <a:p>
            <a:r>
              <a:rPr kumimoji="1" lang="en-US" altLang="zh-CN" dirty="0"/>
              <a:t>2. Accuracy on Validation Set</a:t>
            </a:r>
          </a:p>
          <a:p>
            <a:pPr marL="457200" lvl="1" indent="0">
              <a:buNone/>
            </a:pPr>
            <a:r>
              <a:rPr kumimoji="1" lang="en-US" altLang="zh-CN" dirty="0"/>
              <a:t>    -	May increase or remains the same</a:t>
            </a:r>
          </a:p>
          <a:p>
            <a:r>
              <a:rPr kumimoji="1" lang="en-US" altLang="zh-CN" dirty="0"/>
              <a:t>3. Accuracy on </a:t>
            </a:r>
            <a:r>
              <a:rPr kumimoji="1" lang="en-US" altLang="zh-CN" dirty="0" err="1"/>
              <a:t>Imagenet</a:t>
            </a:r>
            <a:r>
              <a:rPr kumimoji="1" lang="en-US" altLang="zh-CN" dirty="0"/>
              <a:t> v2</a:t>
            </a:r>
          </a:p>
          <a:p>
            <a:pPr marL="0" indent="0">
              <a:buNone/>
            </a:pPr>
            <a:r>
              <a:rPr kumimoji="1" lang="en-US" altLang="zh-CN" dirty="0"/>
              <a:t>        -	</a:t>
            </a:r>
            <a:r>
              <a:rPr kumimoji="1" lang="en-US" altLang="zh-CN" sz="2000" dirty="0"/>
              <a:t>Expect to increase</a:t>
            </a:r>
            <a:endParaRPr kumimoji="1" lang="en-US" altLang="zh-CN" dirty="0"/>
          </a:p>
          <a:p>
            <a:r>
              <a:rPr kumimoji="1" lang="en-US" altLang="zh-CN" dirty="0"/>
              <a:t>4. Gap between Validation Set &amp; </a:t>
            </a:r>
            <a:r>
              <a:rPr kumimoji="1" lang="en-US" altLang="zh-CN" dirty="0" err="1"/>
              <a:t>Imagenet</a:t>
            </a:r>
            <a:r>
              <a:rPr kumimoji="1" lang="en-US" altLang="zh-CN" dirty="0"/>
              <a:t> v2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prstClr val="black"/>
                </a:solidFill>
              </a:rPr>
              <a:t>        -	</a:t>
            </a:r>
            <a:r>
              <a:rPr kumimoji="1" lang="en-US" altLang="zh-CN" sz="2000" dirty="0">
                <a:solidFill>
                  <a:prstClr val="black"/>
                </a:solidFill>
              </a:rPr>
              <a:t>Expect to increase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07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B1095-EE8F-2D46-9A35-E094ACBB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1825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Possible 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1CD5C-86EB-0641-BB1D-229F43FA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1343817"/>
            <a:ext cx="10515600" cy="4982841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itchFamily="2" charset="2"/>
              <a:buChar char="Ø"/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 Combine with Perplexity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High Perplexity often related to wrong attention &amp; mix indistinguishable background and objects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The extent of intervene training should be different with easy examples</a:t>
            </a:r>
            <a:br>
              <a:rPr kumimoji="1" lang="en-US" altLang="zh-CN" dirty="0"/>
            </a:br>
            <a:endParaRPr kumimoji="1"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b="1" dirty="0"/>
              <a:t>? </a:t>
            </a:r>
            <a:r>
              <a:rPr kumimoji="1" lang="en-US" altLang="zh-CN" dirty="0"/>
              <a:t>Stronger Extent, Reason: model should learn more on difficult examples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b="1" dirty="0"/>
              <a:t>? </a:t>
            </a:r>
            <a:r>
              <a:rPr kumimoji="1" lang="en-US" altLang="zh-CN" dirty="0"/>
              <a:t>Weaker Extent, Reason: The quality of heatmap of such examples is bad, model may learn worse.</a:t>
            </a:r>
          </a:p>
        </p:txBody>
      </p:sp>
    </p:spTree>
    <p:extLst>
      <p:ext uri="{BB962C8B-B14F-4D97-AF65-F5344CB8AC3E}">
        <p14:creationId xmlns:p14="http://schemas.microsoft.com/office/powerpoint/2010/main" val="240366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2AE0E-9E6E-EC4A-9935-11F8AF0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08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Background &amp; Objective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1CFBF-434E-3344-91D9-DF915EFD5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1740572"/>
            <a:ext cx="10851292" cy="470287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Problem: </a:t>
            </a:r>
            <a:r>
              <a:rPr lang="en" altLang="zh-CN" dirty="0"/>
              <a:t>Models trained in one domain usually do not perform well in other domains.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" altLang="zh-CN" dirty="0"/>
              <a:t>Models pay attention on wrong objects, such as grassland (background) behind the cow (ground truth).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" altLang="zh-CN" dirty="0"/>
              <a:t>Domain Adaption Problem</a:t>
            </a:r>
          </a:p>
          <a:p>
            <a:endParaRPr lang="en" altLang="zh-CN" dirty="0"/>
          </a:p>
          <a:p>
            <a:r>
              <a:rPr lang="en" altLang="zh-CN" dirty="0"/>
              <a:t>Idea:  (1) regular training 	(2) interventional retraining (IR) </a:t>
            </a:r>
          </a:p>
          <a:p>
            <a:endParaRPr lang="en" altLang="zh-CN" dirty="0"/>
          </a:p>
          <a:p>
            <a:r>
              <a:rPr lang="en" altLang="zh-CN" dirty="0"/>
              <a:t>Purpose : Reduce the impact of background</a:t>
            </a:r>
          </a:p>
          <a:p>
            <a:endParaRPr lang="en" altLang="zh-CN" dirty="0"/>
          </a:p>
          <a:p>
            <a:r>
              <a:rPr lang="en" altLang="zh-CN" dirty="0"/>
              <a:t>Expect: (1) Better Performance on Imagenetv2 </a:t>
            </a:r>
          </a:p>
          <a:p>
            <a:pPr marL="1371600" lvl="3" indent="0">
              <a:buNone/>
            </a:pPr>
            <a:r>
              <a:rPr lang="en" altLang="zh-CN" dirty="0"/>
              <a:t> </a:t>
            </a:r>
            <a:r>
              <a:rPr lang="en" altLang="zh-CN" sz="2800" dirty="0"/>
              <a:t>(2) Better Performance on Validation set</a:t>
            </a:r>
          </a:p>
          <a:p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6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1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Dataset - ImageNet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CC143-C0A8-A644-8493-9579258C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354" y="2092376"/>
            <a:ext cx="7345088" cy="31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7961305" y="3413295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1000 Categories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1.28 M Training Images + 50,000 Validation Images </a:t>
            </a:r>
          </a:p>
        </p:txBody>
      </p:sp>
    </p:spTree>
    <p:extLst>
      <p:ext uri="{BB962C8B-B14F-4D97-AF65-F5344CB8AC3E}">
        <p14:creationId xmlns:p14="http://schemas.microsoft.com/office/powerpoint/2010/main" val="140147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04" y="-24722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Dataset – ImageNetv2</a:t>
            </a: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279412E7-AEDE-954F-BD6D-0504B32F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12" y="3237767"/>
            <a:ext cx="9486050" cy="33201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779904" y="1431791"/>
            <a:ext cx="8151496" cy="110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10,000 Validation Images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Generated To measure the generation ability of the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A huge drop of  Top-1 Accuracy happens in all models </a:t>
            </a:r>
          </a:p>
        </p:txBody>
      </p:sp>
    </p:spTree>
    <p:extLst>
      <p:ext uri="{BB962C8B-B14F-4D97-AF65-F5344CB8AC3E}">
        <p14:creationId xmlns:p14="http://schemas.microsoft.com/office/powerpoint/2010/main" val="239328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D2534-B4B6-C34B-ACCF-9A216D86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18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Dataset – NICO		</a:t>
            </a:r>
            <a:r>
              <a:rPr kumimoji="1" lang="en-US" altLang="zh-CN" sz="6000" b="1" dirty="0"/>
              <a:t>?</a:t>
            </a:r>
            <a:endParaRPr kumimoji="1" lang="zh-CN" altLang="en-US" sz="6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635481-5662-5E44-8CEB-EB2C091F7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7" t="2100" r="2325" b="6493"/>
          <a:stretch/>
        </p:blipFill>
        <p:spPr>
          <a:xfrm>
            <a:off x="905501" y="1890798"/>
            <a:ext cx="9926336" cy="3076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9AEB72-35B7-8A40-8FB5-632920B095A7}"/>
              </a:ext>
            </a:extLst>
          </p:cNvPr>
          <p:cNvSpPr txBox="1"/>
          <p:nvPr/>
        </p:nvSpPr>
        <p:spPr>
          <a:xfrm>
            <a:off x="905501" y="5381069"/>
            <a:ext cx="846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Relatively Small Dataset -&gt; Fast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Lack of Topic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Can Perform similar experiments if time is enough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57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BAEF2-4E6E-DE48-A7CA-991B5E6F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66" y="-100271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154F52-182D-4445-9C6E-395E3166CE3A}"/>
              </a:ext>
            </a:extLst>
          </p:cNvPr>
          <p:cNvSpPr/>
          <p:nvPr/>
        </p:nvSpPr>
        <p:spPr>
          <a:xfrm>
            <a:off x="4053428" y="1261264"/>
            <a:ext cx="973776" cy="9737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BC84D8-17A6-424B-A501-5945A633D228}"/>
              </a:ext>
            </a:extLst>
          </p:cNvPr>
          <p:cNvSpPr txBox="1"/>
          <p:nvPr/>
        </p:nvSpPr>
        <p:spPr>
          <a:xfrm>
            <a:off x="4326156" y="156348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X</a:t>
            </a:r>
            <a:r>
              <a:rPr kumimoji="1" lang="en-US" altLang="zh-CN" sz="2400" b="1" baseline="-25000" dirty="0"/>
              <a:t>i</a:t>
            </a:r>
            <a:endParaRPr kumimoji="1" lang="zh-CN" alt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8E174-1A4D-D34B-9C48-F1E931A9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30" y="487513"/>
            <a:ext cx="2692582" cy="20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DA565CE-7DE0-2642-8DB0-5A092799950F}"/>
              </a:ext>
            </a:extLst>
          </p:cNvPr>
          <p:cNvCxnSpPr>
            <a:stCxn id="4" idx="3"/>
          </p:cNvCxnSpPr>
          <p:nvPr/>
        </p:nvCxnSpPr>
        <p:spPr>
          <a:xfrm>
            <a:off x="5027204" y="1748152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35A6AAA-B1B0-BE44-A1B3-BF86ECEEC30E}"/>
              </a:ext>
            </a:extLst>
          </p:cNvPr>
          <p:cNvCxnSpPr/>
          <p:nvPr/>
        </p:nvCxnSpPr>
        <p:spPr>
          <a:xfrm>
            <a:off x="8665012" y="1710547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DD0A96C-DE7A-B040-9C74-DEAC258FA84A}"/>
              </a:ext>
            </a:extLst>
          </p:cNvPr>
          <p:cNvSpPr/>
          <p:nvPr/>
        </p:nvSpPr>
        <p:spPr>
          <a:xfrm>
            <a:off x="9610238" y="583719"/>
            <a:ext cx="567167" cy="22536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76F70A-280F-7846-951D-2F6587225614}"/>
              </a:ext>
            </a:extLst>
          </p:cNvPr>
          <p:cNvSpPr txBox="1"/>
          <p:nvPr/>
        </p:nvSpPr>
        <p:spPr>
          <a:xfrm>
            <a:off x="9685270" y="1479713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H</a:t>
            </a:r>
            <a:r>
              <a:rPr kumimoji="1" lang="en-US" altLang="zh-CN" sz="2400" b="1" baseline="-25000" dirty="0"/>
              <a:t>i</a:t>
            </a:r>
            <a:endParaRPr kumimoji="1" lang="zh-CN" altLang="en-US" sz="24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D5249E-0D95-D34B-8D85-4E2EC328553C}"/>
              </a:ext>
            </a:extLst>
          </p:cNvPr>
          <p:cNvSpPr/>
          <p:nvPr/>
        </p:nvSpPr>
        <p:spPr>
          <a:xfrm>
            <a:off x="11348618" y="221302"/>
            <a:ext cx="341759" cy="3146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88418E-AB0B-7349-BB97-168103FC0A1B}"/>
              </a:ext>
            </a:extLst>
          </p:cNvPr>
          <p:cNvSpPr txBox="1"/>
          <p:nvPr/>
        </p:nvSpPr>
        <p:spPr>
          <a:xfrm>
            <a:off x="11320299" y="1479712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y</a:t>
            </a:r>
            <a:r>
              <a:rPr kumimoji="1" lang="en-US" altLang="zh-CN" sz="2400" b="1" baseline="-25000" dirty="0" err="1"/>
              <a:t>i</a:t>
            </a:r>
            <a:endParaRPr kumimoji="1" lang="zh-CN" altLang="en-US" sz="2400" b="1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A16A7FA-1014-1C43-9A1E-A3C7079609C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0177405" y="1710545"/>
            <a:ext cx="1142894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3B3DF8-F031-3449-9772-896BF1616FCD}"/>
              </a:ext>
            </a:extLst>
          </p:cNvPr>
          <p:cNvSpPr txBox="1"/>
          <p:nvPr/>
        </p:nvSpPr>
        <p:spPr>
          <a:xfrm>
            <a:off x="3893011" y="2323281"/>
            <a:ext cx="147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Image Example</a:t>
            </a:r>
            <a:endParaRPr kumimoji="1"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D25AD9-C1E3-8442-A1EA-A5EACDD40EB2}"/>
              </a:ext>
            </a:extLst>
          </p:cNvPr>
          <p:cNvSpPr txBox="1"/>
          <p:nvPr/>
        </p:nvSpPr>
        <p:spPr>
          <a:xfrm>
            <a:off x="6581105" y="2567772"/>
            <a:ext cx="167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Feature Mapping</a:t>
            </a:r>
            <a:endParaRPr kumimoji="1"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73C84C-F9DF-C843-994F-0C13C01A87C9}"/>
              </a:ext>
            </a:extLst>
          </p:cNvPr>
          <p:cNvSpPr txBox="1"/>
          <p:nvPr/>
        </p:nvSpPr>
        <p:spPr>
          <a:xfrm>
            <a:off x="9341737" y="2874790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Feature Map</a:t>
            </a:r>
            <a:endParaRPr kumimoji="1" lang="zh-CN" altLang="en-US" sz="1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78E936-C08F-A842-97DD-C5AF28E3C3F6}"/>
              </a:ext>
            </a:extLst>
          </p:cNvPr>
          <p:cNvSpPr txBox="1"/>
          <p:nvPr/>
        </p:nvSpPr>
        <p:spPr>
          <a:xfrm>
            <a:off x="10159484" y="1159000"/>
            <a:ext cx="12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Trough Logit W</a:t>
            </a:r>
            <a:endParaRPr kumimoji="1" lang="zh-CN" altLang="en-US" sz="1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2AC05E-87BE-7E4D-B1D3-EA734D75E65D}"/>
              </a:ext>
            </a:extLst>
          </p:cNvPr>
          <p:cNvSpPr txBox="1"/>
          <p:nvPr/>
        </p:nvSpPr>
        <p:spPr>
          <a:xfrm>
            <a:off x="10561282" y="3372225"/>
            <a:ext cx="1723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Probability Vector</a:t>
            </a:r>
            <a:endParaRPr kumimoji="1" lang="zh-CN" altLang="en-US" sz="1400" b="1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C00788-ABCE-A746-BF6E-58FE1C00E601}"/>
              </a:ext>
            </a:extLst>
          </p:cNvPr>
          <p:cNvCxnSpPr/>
          <p:nvPr/>
        </p:nvCxnSpPr>
        <p:spPr>
          <a:xfrm flipH="1">
            <a:off x="10159484" y="2235040"/>
            <a:ext cx="1189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CD8A7E9-C01B-9647-8309-D123D336EAC5}"/>
              </a:ext>
            </a:extLst>
          </p:cNvPr>
          <p:cNvSpPr txBox="1"/>
          <p:nvPr/>
        </p:nvSpPr>
        <p:spPr>
          <a:xfrm>
            <a:off x="10345178" y="2323281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Gradient</a:t>
            </a:r>
            <a:endParaRPr kumimoji="1" lang="zh-CN" altLang="en-US" sz="1400" b="1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F47C044-1ED6-2740-B886-575DF4977AFF}"/>
              </a:ext>
            </a:extLst>
          </p:cNvPr>
          <p:cNvCxnSpPr>
            <a:cxnSpLocks/>
          </p:cNvCxnSpPr>
          <p:nvPr/>
        </p:nvCxnSpPr>
        <p:spPr>
          <a:xfrm flipH="1">
            <a:off x="8665012" y="2221660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1DD2BFA-BA4D-D04D-9B4E-EDCD9000077A}"/>
              </a:ext>
            </a:extLst>
          </p:cNvPr>
          <p:cNvSpPr txBox="1"/>
          <p:nvPr/>
        </p:nvSpPr>
        <p:spPr>
          <a:xfrm>
            <a:off x="8666252" y="2311504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Gradient</a:t>
            </a:r>
            <a:endParaRPr kumimoji="1" lang="zh-CN" altLang="en-US" sz="1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9AA825-7AB8-114F-896E-E4A598224087}"/>
              </a:ext>
            </a:extLst>
          </p:cNvPr>
          <p:cNvSpPr/>
          <p:nvPr/>
        </p:nvSpPr>
        <p:spPr>
          <a:xfrm>
            <a:off x="240727" y="4445109"/>
            <a:ext cx="973776" cy="9737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8D0117C-9B7E-5649-88F9-6CDE5714F6F1}"/>
              </a:ext>
            </a:extLst>
          </p:cNvPr>
          <p:cNvSpPr txBox="1"/>
          <p:nvPr/>
        </p:nvSpPr>
        <p:spPr>
          <a:xfrm>
            <a:off x="496685" y="4738156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X</a:t>
            </a:r>
            <a:r>
              <a:rPr kumimoji="1" lang="en-US" altLang="zh-CN" sz="2400" b="1" baseline="-25000" dirty="0"/>
              <a:t>i</a:t>
            </a:r>
            <a:r>
              <a:rPr kumimoji="1" lang="en-US" altLang="zh-CN" sz="2400" b="1" baseline="30000" dirty="0"/>
              <a:t>’</a:t>
            </a:r>
            <a:endParaRPr kumimoji="1" lang="zh-CN" altLang="en-US" sz="2400" b="1" dirty="0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56799E3-D49D-804D-8A08-7AE81A22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9" y="3671358"/>
            <a:ext cx="2692582" cy="20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525222D-C368-E64F-83DC-5AB1ABEA4124}"/>
              </a:ext>
            </a:extLst>
          </p:cNvPr>
          <p:cNvCxnSpPr>
            <a:stCxn id="47" idx="3"/>
          </p:cNvCxnSpPr>
          <p:nvPr/>
        </p:nvCxnSpPr>
        <p:spPr>
          <a:xfrm>
            <a:off x="1214503" y="4931997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837E272-7E83-564E-88DE-A05BF3084D70}"/>
              </a:ext>
            </a:extLst>
          </p:cNvPr>
          <p:cNvCxnSpPr/>
          <p:nvPr/>
        </p:nvCxnSpPr>
        <p:spPr>
          <a:xfrm>
            <a:off x="4852311" y="4894392"/>
            <a:ext cx="9452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0B9D46D8-6687-594C-AA48-23630029256E}"/>
              </a:ext>
            </a:extLst>
          </p:cNvPr>
          <p:cNvSpPr/>
          <p:nvPr/>
        </p:nvSpPr>
        <p:spPr>
          <a:xfrm>
            <a:off x="5797537" y="3767564"/>
            <a:ext cx="567167" cy="22536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D7A9725-765C-C842-8804-BB046B07F8E4}"/>
              </a:ext>
            </a:extLst>
          </p:cNvPr>
          <p:cNvSpPr txBox="1"/>
          <p:nvPr/>
        </p:nvSpPr>
        <p:spPr>
          <a:xfrm>
            <a:off x="5872569" y="4663558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H</a:t>
            </a:r>
            <a:r>
              <a:rPr kumimoji="1" lang="en-US" altLang="zh-CN" sz="2400" b="1" baseline="-25000" dirty="0"/>
              <a:t>i</a:t>
            </a:r>
            <a:r>
              <a:rPr kumimoji="1" lang="en-US" altLang="zh-CN" sz="2400" b="1" baseline="30000" dirty="0"/>
              <a:t>’</a:t>
            </a:r>
            <a:endParaRPr kumimoji="1" lang="zh-CN" altLang="en-US" sz="2400" b="1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767E054-B359-B847-B40C-BABA2A79CC88}"/>
              </a:ext>
            </a:extLst>
          </p:cNvPr>
          <p:cNvSpPr/>
          <p:nvPr/>
        </p:nvSpPr>
        <p:spPr>
          <a:xfrm>
            <a:off x="7535917" y="3405147"/>
            <a:ext cx="341759" cy="3146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E84D0BF-7159-954A-A3D7-9FEA12104F95}"/>
              </a:ext>
            </a:extLst>
          </p:cNvPr>
          <p:cNvSpPr txBox="1"/>
          <p:nvPr/>
        </p:nvSpPr>
        <p:spPr>
          <a:xfrm>
            <a:off x="7507598" y="4663557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y</a:t>
            </a:r>
            <a:r>
              <a:rPr kumimoji="1" lang="en-US" altLang="zh-CN" sz="2400" b="1" baseline="-25000" dirty="0" err="1"/>
              <a:t>i</a:t>
            </a:r>
            <a:endParaRPr kumimoji="1" lang="zh-CN" altLang="en-US" sz="2400" b="1" dirty="0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0923ECD-5575-4941-8E41-82164A5B7646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6364704" y="4894390"/>
            <a:ext cx="1142894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B501D80-786C-9344-9B12-6A4AA3501ABD}"/>
              </a:ext>
            </a:extLst>
          </p:cNvPr>
          <p:cNvSpPr txBox="1"/>
          <p:nvPr/>
        </p:nvSpPr>
        <p:spPr>
          <a:xfrm>
            <a:off x="0" y="5492868"/>
            <a:ext cx="164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Image with object of interest only</a:t>
            </a:r>
            <a:endParaRPr kumimoji="1" lang="zh-CN" altLang="en-US" sz="1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04E3FC3-D7BE-9548-A73B-08C9B7933E82}"/>
              </a:ext>
            </a:extLst>
          </p:cNvPr>
          <p:cNvSpPr txBox="1"/>
          <p:nvPr/>
        </p:nvSpPr>
        <p:spPr>
          <a:xfrm>
            <a:off x="2523784" y="5750858"/>
            <a:ext cx="2083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Fixed Feature Mapping</a:t>
            </a:r>
            <a:endParaRPr kumimoji="1" lang="zh-CN" altLang="en-US" sz="1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90783D7-24E0-044B-B50E-10F817169BCD}"/>
              </a:ext>
            </a:extLst>
          </p:cNvPr>
          <p:cNvSpPr txBox="1"/>
          <p:nvPr/>
        </p:nvSpPr>
        <p:spPr>
          <a:xfrm>
            <a:off x="5529036" y="6058635"/>
            <a:ext cx="12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Modified Feature Map</a:t>
            </a:r>
            <a:endParaRPr kumimoji="1" lang="zh-CN" altLang="en-US" sz="14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047C1EC-2EA6-5744-BF0F-48E3F998795D}"/>
              </a:ext>
            </a:extLst>
          </p:cNvPr>
          <p:cNvSpPr txBox="1"/>
          <p:nvPr/>
        </p:nvSpPr>
        <p:spPr>
          <a:xfrm>
            <a:off x="6346783" y="4342845"/>
            <a:ext cx="12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Trough Logit W’</a:t>
            </a:r>
            <a:endParaRPr kumimoji="1" lang="zh-CN" altLang="en-US" sz="14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1FE5BE0-756B-3F45-8F8A-69B6A2012393}"/>
              </a:ext>
            </a:extLst>
          </p:cNvPr>
          <p:cNvSpPr txBox="1"/>
          <p:nvPr/>
        </p:nvSpPr>
        <p:spPr>
          <a:xfrm>
            <a:off x="6858594" y="6579503"/>
            <a:ext cx="1723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Probability Vector</a:t>
            </a:r>
            <a:endParaRPr kumimoji="1" lang="zh-CN" altLang="en-US" sz="1400" b="1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935C0C0A-6FF7-FC4A-9840-67266A8A2CAA}"/>
              </a:ext>
            </a:extLst>
          </p:cNvPr>
          <p:cNvCxnSpPr/>
          <p:nvPr/>
        </p:nvCxnSpPr>
        <p:spPr>
          <a:xfrm flipH="1">
            <a:off x="6346783" y="5418885"/>
            <a:ext cx="1189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51EA1140-1AE2-3F41-AE4C-CBD7341E0E9F}"/>
              </a:ext>
            </a:extLst>
          </p:cNvPr>
          <p:cNvSpPr txBox="1"/>
          <p:nvPr/>
        </p:nvSpPr>
        <p:spPr>
          <a:xfrm>
            <a:off x="6532477" y="5507126"/>
            <a:ext cx="127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Gradient</a:t>
            </a:r>
            <a:endParaRPr kumimoji="1" lang="zh-CN" altLang="en-US" sz="14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E1E948-837B-B049-97CE-D422BA47991B}"/>
              </a:ext>
            </a:extLst>
          </p:cNvPr>
          <p:cNvSpPr/>
          <p:nvPr/>
        </p:nvSpPr>
        <p:spPr>
          <a:xfrm>
            <a:off x="446762" y="1611695"/>
            <a:ext cx="326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/>
              <a:t>regular training phase</a:t>
            </a:r>
            <a:endParaRPr lang="zh-CN" altLang="en-US" sz="2400" b="1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5CA2798-1AC3-6549-9195-3FC86B735002}"/>
              </a:ext>
            </a:extLst>
          </p:cNvPr>
          <p:cNvSpPr/>
          <p:nvPr/>
        </p:nvSpPr>
        <p:spPr>
          <a:xfrm>
            <a:off x="8266849" y="4946134"/>
            <a:ext cx="3684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/>
              <a:t>interventional retraining phase</a:t>
            </a:r>
            <a:endParaRPr lang="zh-CN" altLang="en-US" sz="2400" b="1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51E578E-E197-D642-A28B-B5B4308C3C07}"/>
              </a:ext>
            </a:extLst>
          </p:cNvPr>
          <p:cNvSpPr/>
          <p:nvPr/>
        </p:nvSpPr>
        <p:spPr>
          <a:xfrm>
            <a:off x="22186" y="3767564"/>
            <a:ext cx="1562695" cy="27836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AE22A69-6101-5B40-BD4A-56D381E9E95E}"/>
              </a:ext>
            </a:extLst>
          </p:cNvPr>
          <p:cNvSpPr/>
          <p:nvPr/>
        </p:nvSpPr>
        <p:spPr>
          <a:xfrm>
            <a:off x="5583242" y="3671358"/>
            <a:ext cx="1135640" cy="2926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85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7B15-3028-704F-A788-B3E0B8C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825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Baseline Model – ResNet50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089F38-2791-D143-B516-1D206D9E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20952"/>
              </p:ext>
            </p:extLst>
          </p:nvPr>
        </p:nvGraphicFramePr>
        <p:xfrm>
          <a:off x="1251712" y="2316480"/>
          <a:ext cx="8672577" cy="1755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859">
                  <a:extLst>
                    <a:ext uri="{9D8B030D-6E8A-4147-A177-3AD203B41FA5}">
                      <a16:colId xmlns:a16="http://schemas.microsoft.com/office/drawing/2014/main" val="3151178053"/>
                    </a:ext>
                  </a:extLst>
                </a:gridCol>
                <a:gridCol w="2890859">
                  <a:extLst>
                    <a:ext uri="{9D8B030D-6E8A-4147-A177-3AD203B41FA5}">
                      <a16:colId xmlns:a16="http://schemas.microsoft.com/office/drawing/2014/main" val="1813929058"/>
                    </a:ext>
                  </a:extLst>
                </a:gridCol>
                <a:gridCol w="2890859">
                  <a:extLst>
                    <a:ext uri="{9D8B030D-6E8A-4147-A177-3AD203B41FA5}">
                      <a16:colId xmlns:a16="http://schemas.microsoft.com/office/drawing/2014/main" val="3518724759"/>
                    </a:ext>
                  </a:extLst>
                </a:gridCol>
              </a:tblGrid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Top-1 Accuracy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Top-5 Accuracy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58354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75.97%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92.82%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52249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Imagenet-v2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63.41%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84.67%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32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76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6E3A-741D-0143-AD3C-53A63234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19AB1-5E5D-B043-977A-3608A7A2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19" y="224039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1. Label-dependent </a:t>
            </a:r>
            <a:r>
              <a:rPr lang="en" altLang="zh-CN" dirty="0"/>
              <a:t>output explanation </a:t>
            </a:r>
            <a:r>
              <a:rPr kumimoji="1" lang="en-US" altLang="zh-CN" dirty="0"/>
              <a:t>intervene training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 Cluster-dependent </a:t>
            </a:r>
            <a:r>
              <a:rPr lang="en" altLang="zh-CN" dirty="0"/>
              <a:t>output explanation </a:t>
            </a:r>
            <a:r>
              <a:rPr kumimoji="1" lang="en-US" altLang="zh-CN" dirty="0"/>
              <a:t>intervene training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837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FE50-52C7-0341-9961-A1A67062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6995"/>
            <a:ext cx="11858244" cy="1325563"/>
          </a:xfrm>
        </p:spPr>
        <p:txBody>
          <a:bodyPr>
            <a:normAutofit/>
          </a:bodyPr>
          <a:lstStyle/>
          <a:p>
            <a:r>
              <a:rPr lang="en" altLang="zh-CN" sz="3200" dirty="0"/>
              <a:t>Interventional Retraining –</a:t>
            </a:r>
            <a:r>
              <a:rPr lang="zh-CN" altLang="en-US" sz="3200" dirty="0"/>
              <a:t> </a:t>
            </a:r>
            <a:r>
              <a:rPr kumimoji="1" lang="en-US" altLang="zh-CN" sz="3200" dirty="0"/>
              <a:t>Label-dependent </a:t>
            </a:r>
            <a:r>
              <a:rPr lang="en" altLang="zh-CN" sz="3200" dirty="0"/>
              <a:t>output explanation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949381-0EB9-A840-9072-5D0EE4FBA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480"/>
          <a:stretch/>
        </p:blipFill>
        <p:spPr>
          <a:xfrm>
            <a:off x="564896" y="1512558"/>
            <a:ext cx="2068576" cy="4305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D57A57-7931-2643-9529-8D40FB7C582E}"/>
              </a:ext>
            </a:extLst>
          </p:cNvPr>
          <p:cNvSpPr txBox="1"/>
          <p:nvPr/>
        </p:nvSpPr>
        <p:spPr>
          <a:xfrm>
            <a:off x="5071872" y="1512558"/>
            <a:ext cx="6022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Gradient-weighted Class Activation Mapping(Grad-CAM):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Class discriminative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Localize True Label objects in the images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BB446A-D4F4-5544-9577-CE668A74A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1"/>
          <a:stretch/>
        </p:blipFill>
        <p:spPr>
          <a:xfrm>
            <a:off x="2633472" y="1512558"/>
            <a:ext cx="1807972" cy="430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C1D6B2-22A5-8E46-8A19-DD8DDF81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48" y="3249422"/>
            <a:ext cx="7084060" cy="31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576</Words>
  <Application>Microsoft Macintosh PowerPoint</Application>
  <PresentationFormat>宽屏</PresentationFormat>
  <Paragraphs>124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Wingdings</vt:lpstr>
      <vt:lpstr>Office 主题​​</vt:lpstr>
      <vt:lpstr>XAI-Guided Interventional Retraining for Domain Adaptation  </vt:lpstr>
      <vt:lpstr>Background &amp; Objective</vt:lpstr>
      <vt:lpstr>Dataset - ImageNet</vt:lpstr>
      <vt:lpstr>Dataset – ImageNetv2</vt:lpstr>
      <vt:lpstr>Dataset – NICO  ?</vt:lpstr>
      <vt:lpstr>Framework</vt:lpstr>
      <vt:lpstr>Baseline Model – ResNet50</vt:lpstr>
      <vt:lpstr>Methods</vt:lpstr>
      <vt:lpstr>Interventional Retraining – Label-dependent output explanation  </vt:lpstr>
      <vt:lpstr>Interventional Retraining – Label-dependent output explanation  </vt:lpstr>
      <vt:lpstr>Interventional Retraining – Label-dependent output explanation  </vt:lpstr>
      <vt:lpstr>Interventional Retraining – Cluster-dependent output explanation  </vt:lpstr>
      <vt:lpstr>The Cluster is derived from a hierarchical latent tree model</vt:lpstr>
      <vt:lpstr>Interventional Retraining – Cluster-dependent output explanation  </vt:lpstr>
      <vt:lpstr>Training Settings</vt:lpstr>
      <vt:lpstr>Evaluation</vt:lpstr>
      <vt:lpstr>Possible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XAI-Guided Interventional Retraining for Domain Adaptation  </dc:title>
  <dc:creator>邱 曜文</dc:creator>
  <cp:lastModifiedBy>邱 曜文</cp:lastModifiedBy>
  <cp:revision>44</cp:revision>
  <dcterms:created xsi:type="dcterms:W3CDTF">2022-02-24T13:09:33Z</dcterms:created>
  <dcterms:modified xsi:type="dcterms:W3CDTF">2022-03-01T06:11:41Z</dcterms:modified>
</cp:coreProperties>
</file>